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1" r:id="rId20"/>
    <p:sldId id="270" r:id="rId21"/>
    <p:sldId id="272" r:id="rId22"/>
    <p:sldId id="27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30282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4707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9676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19981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6874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0434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9397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8549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549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785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619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9209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0009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398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0596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0618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0243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10/24/2018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3827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Rachel_Feldman@casey.senate.gov" TargetMode="External"/><Relationship Id="rId2" Type="http://schemas.openxmlformats.org/officeDocument/2006/relationships/hyperlink" Target="mailto:josh_dubensky@aging.senate.gov" TargetMode="External"/><Relationship Id="rId1" Type="http://schemas.openxmlformats.org/officeDocument/2006/relationships/slideLayout" Target="../slideLayouts/slideLayout2.xml"/><Relationship Id="rId4" Type="http://schemas.openxmlformats.org/officeDocument/2006/relationships/hyperlink" Target="mailto:Michael_gamel-mccormick@aging.senate.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a:t>
            </a:r>
            <a:br>
              <a:rPr lang="en-US" dirty="0"/>
            </a:br>
            <a:r>
              <a:rPr lang="en-US" dirty="0"/>
              <a:t>READI f</a:t>
            </a:r>
            <a:r>
              <a:rPr lang="en-US" cap="none" dirty="0"/>
              <a:t>or</a:t>
            </a:r>
            <a:r>
              <a:rPr lang="en-US" dirty="0"/>
              <a:t> D</a:t>
            </a:r>
            <a:r>
              <a:rPr lang="en-US" cap="none" dirty="0"/>
              <a:t>isasters</a:t>
            </a:r>
            <a:r>
              <a:rPr lang="en-US" dirty="0"/>
              <a:t> A</a:t>
            </a:r>
            <a:r>
              <a:rPr lang="en-US" cap="none" dirty="0"/>
              <a:t>ct</a:t>
            </a:r>
          </a:p>
        </p:txBody>
      </p:sp>
      <p:sp>
        <p:nvSpPr>
          <p:cNvPr id="3" name="Subtitle 2"/>
          <p:cNvSpPr>
            <a:spLocks noGrp="1"/>
          </p:cNvSpPr>
          <p:nvPr>
            <p:ph type="subTitle" idx="1"/>
          </p:nvPr>
        </p:nvSpPr>
        <p:spPr/>
        <p:txBody>
          <a:bodyPr>
            <a:normAutofit/>
          </a:bodyPr>
          <a:lstStyle/>
          <a:p>
            <a:r>
              <a:rPr lang="en-US" sz="2400" dirty="0"/>
              <a:t>Readying Elders and Americans with Disabilities Inclusively for Disasters</a:t>
            </a:r>
          </a:p>
          <a:p>
            <a:r>
              <a:rPr lang="en-US" sz="2400" dirty="0"/>
              <a:t>Draft U.S. Senate Legislation</a:t>
            </a:r>
          </a:p>
          <a:p>
            <a:r>
              <a:rPr lang="en-US" sz="2400" dirty="0"/>
              <a:t>November 8, 2018 </a:t>
            </a:r>
          </a:p>
        </p:txBody>
      </p:sp>
    </p:spTree>
    <p:extLst>
      <p:ext uri="{BB962C8B-B14F-4D97-AF65-F5344CB8AC3E}">
        <p14:creationId xmlns:p14="http://schemas.microsoft.com/office/powerpoint/2010/main" val="635582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9041679" cy="1507067"/>
          </a:xfrm>
        </p:spPr>
        <p:txBody>
          <a:bodyPr>
            <a:noAutofit/>
          </a:bodyPr>
          <a:lstStyle/>
          <a:p>
            <a:r>
              <a:rPr lang="en-US" dirty="0"/>
              <a:t>Bill content: Sec. 6:</a:t>
            </a:r>
            <a:br>
              <a:rPr lang="en-US" dirty="0"/>
            </a:br>
            <a:r>
              <a:rPr lang="en-US" dirty="0"/>
              <a:t>Creation of disaster centers (c</a:t>
            </a:r>
            <a:r>
              <a:rPr lang="en-US" cap="none" dirty="0"/>
              <a:t>ont</a:t>
            </a:r>
            <a:r>
              <a:rPr lang="en-US" dirty="0"/>
              <a:t>.)</a:t>
            </a:r>
          </a:p>
        </p:txBody>
      </p:sp>
      <p:sp>
        <p:nvSpPr>
          <p:cNvPr id="3" name="Content Placeholder 2"/>
          <p:cNvSpPr>
            <a:spLocks noGrp="1"/>
          </p:cNvSpPr>
          <p:nvPr>
            <p:ph idx="1"/>
          </p:nvPr>
        </p:nvSpPr>
        <p:spPr/>
        <p:txBody>
          <a:bodyPr>
            <a:normAutofit/>
          </a:bodyPr>
          <a:lstStyle/>
          <a:p>
            <a:r>
              <a:rPr lang="en-US" sz="2400" dirty="0"/>
              <a:t>Centers will be funded by a five year grant.</a:t>
            </a:r>
          </a:p>
          <a:p>
            <a:r>
              <a:rPr lang="en-US" sz="2400" dirty="0"/>
              <a:t>Grants will be between $500K and $2M / year.</a:t>
            </a:r>
          </a:p>
          <a:p>
            <a:r>
              <a:rPr lang="en-US" sz="2400" dirty="0"/>
              <a:t>Eligible entities are non-governmental organizations, including IHEs, with a disability or aging focus.</a:t>
            </a:r>
          </a:p>
          <a:p>
            <a:r>
              <a:rPr lang="en-US" sz="2400" dirty="0"/>
              <a:t>Grants will be renewable.</a:t>
            </a:r>
          </a:p>
        </p:txBody>
      </p:sp>
    </p:spTree>
    <p:extLst>
      <p:ext uri="{BB962C8B-B14F-4D97-AF65-F5344CB8AC3E}">
        <p14:creationId xmlns:p14="http://schemas.microsoft.com/office/powerpoint/2010/main" val="2064431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9066617" cy="1507067"/>
          </a:xfrm>
        </p:spPr>
        <p:txBody>
          <a:bodyPr>
            <a:noAutofit/>
          </a:bodyPr>
          <a:lstStyle/>
          <a:p>
            <a:r>
              <a:rPr lang="en-US" dirty="0"/>
              <a:t>Bill content: Sec. 6:</a:t>
            </a:r>
            <a:br>
              <a:rPr lang="en-US" dirty="0"/>
            </a:br>
            <a:r>
              <a:rPr lang="en-US" dirty="0"/>
              <a:t>Creation of disaster centers (c</a:t>
            </a:r>
            <a:r>
              <a:rPr lang="en-US" cap="none" dirty="0"/>
              <a:t>ont</a:t>
            </a:r>
            <a:r>
              <a:rPr lang="en-US" dirty="0"/>
              <a:t>.)</a:t>
            </a:r>
          </a:p>
        </p:txBody>
      </p:sp>
      <p:sp>
        <p:nvSpPr>
          <p:cNvPr id="3" name="Content Placeholder 2"/>
          <p:cNvSpPr>
            <a:spLocks noGrp="1"/>
          </p:cNvSpPr>
          <p:nvPr>
            <p:ph idx="1"/>
          </p:nvPr>
        </p:nvSpPr>
        <p:spPr/>
        <p:txBody>
          <a:bodyPr>
            <a:normAutofit/>
          </a:bodyPr>
          <a:lstStyle/>
          <a:p>
            <a:r>
              <a:rPr lang="en-US" sz="2400" dirty="0"/>
              <a:t>Creation of Projects of National Significance</a:t>
            </a:r>
          </a:p>
          <a:p>
            <a:r>
              <a:rPr lang="en-US" sz="2400" dirty="0"/>
              <a:t>Specialized projects that are determined by the Sec. of Health and Human Services, with input from stakeholders, that will address specific needs related to inclusive disaster preparation, response, recovery and mitigation.</a:t>
            </a:r>
          </a:p>
        </p:txBody>
      </p:sp>
    </p:spTree>
    <p:extLst>
      <p:ext uri="{BB962C8B-B14F-4D97-AF65-F5344CB8AC3E}">
        <p14:creationId xmlns:p14="http://schemas.microsoft.com/office/powerpoint/2010/main" val="4063417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Bill content: sec. 7:</a:t>
            </a:r>
            <a:br>
              <a:rPr lang="en-US" dirty="0"/>
            </a:br>
            <a:r>
              <a:rPr lang="en-US" dirty="0"/>
              <a:t>National Commission on Disability rights and disasters</a:t>
            </a:r>
          </a:p>
        </p:txBody>
      </p:sp>
      <p:sp>
        <p:nvSpPr>
          <p:cNvPr id="3" name="Content Placeholder 2"/>
          <p:cNvSpPr>
            <a:spLocks noGrp="1"/>
          </p:cNvSpPr>
          <p:nvPr>
            <p:ph idx="1"/>
          </p:nvPr>
        </p:nvSpPr>
        <p:spPr/>
        <p:txBody>
          <a:bodyPr>
            <a:normAutofit/>
          </a:bodyPr>
          <a:lstStyle/>
          <a:p>
            <a:r>
              <a:rPr lang="en-US" sz="2400" dirty="0"/>
              <a:t>A three year commission charged with reviewing disaster response related to people with disabilities from 2012 to 2018</a:t>
            </a:r>
          </a:p>
          <a:p>
            <a:r>
              <a:rPr lang="en-US" sz="2400" dirty="0"/>
              <a:t>Composed of at least 11 people with disabilities and State and local emergency response personnel</a:t>
            </a:r>
          </a:p>
          <a:p>
            <a:r>
              <a:rPr lang="en-US" sz="2400" dirty="0"/>
              <a:t>The Chair or the Vice chair must be a person with a disability</a:t>
            </a:r>
          </a:p>
        </p:txBody>
      </p:sp>
    </p:spTree>
    <p:extLst>
      <p:ext uri="{BB962C8B-B14F-4D97-AF65-F5344CB8AC3E}">
        <p14:creationId xmlns:p14="http://schemas.microsoft.com/office/powerpoint/2010/main" val="278714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Bill content: sec. 7:</a:t>
            </a:r>
            <a:br>
              <a:rPr lang="en-US" dirty="0"/>
            </a:br>
            <a:r>
              <a:rPr lang="en-US" dirty="0"/>
              <a:t>National Commission on Disability rights and disasters (c</a:t>
            </a:r>
            <a:r>
              <a:rPr lang="en-US" cap="none" dirty="0"/>
              <a:t>ont</a:t>
            </a:r>
            <a:r>
              <a:rPr lang="en-US" dirty="0"/>
              <a:t>.)</a:t>
            </a:r>
          </a:p>
        </p:txBody>
      </p:sp>
      <p:sp>
        <p:nvSpPr>
          <p:cNvPr id="3" name="Content Placeholder 2"/>
          <p:cNvSpPr>
            <a:spLocks noGrp="1"/>
          </p:cNvSpPr>
          <p:nvPr>
            <p:ph idx="1"/>
          </p:nvPr>
        </p:nvSpPr>
        <p:spPr>
          <a:xfrm>
            <a:off x="684212" y="685800"/>
            <a:ext cx="9198824" cy="3615267"/>
          </a:xfrm>
        </p:spPr>
        <p:txBody>
          <a:bodyPr>
            <a:noAutofit/>
          </a:bodyPr>
          <a:lstStyle/>
          <a:p>
            <a:r>
              <a:rPr lang="en-US" sz="2400" dirty="0"/>
              <a:t>Charged with working creating recommendations on</a:t>
            </a:r>
          </a:p>
          <a:p>
            <a:pPr lvl="1"/>
            <a:r>
              <a:rPr lang="en-US" sz="2400" dirty="0"/>
              <a:t>Protecting civil rights during and after times of disasters.</a:t>
            </a:r>
          </a:p>
          <a:p>
            <a:pPr lvl="1"/>
            <a:r>
              <a:rPr lang="en-US" sz="2400" dirty="0"/>
              <a:t>Evidence-based practices to include people with disabilities in disaster preparation, response, recovery and mitigation.</a:t>
            </a:r>
          </a:p>
          <a:p>
            <a:pPr lvl="1"/>
            <a:r>
              <a:rPr lang="en-US" sz="2400" dirty="0"/>
              <a:t>How to use technology to solve notification, evaluation, health maintenance, and other health, safety, and independence barriers during and following disasters.</a:t>
            </a:r>
          </a:p>
        </p:txBody>
      </p:sp>
    </p:spTree>
    <p:extLst>
      <p:ext uri="{BB962C8B-B14F-4D97-AF65-F5344CB8AC3E}">
        <p14:creationId xmlns:p14="http://schemas.microsoft.com/office/powerpoint/2010/main" val="3951920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Bill content: sec. 7:</a:t>
            </a:r>
            <a:br>
              <a:rPr lang="en-US" dirty="0"/>
            </a:br>
            <a:r>
              <a:rPr lang="en-US" dirty="0"/>
              <a:t>National Commission on Disability rights and disasters (c</a:t>
            </a:r>
            <a:r>
              <a:rPr lang="en-US" cap="none" dirty="0"/>
              <a:t>ont</a:t>
            </a:r>
            <a:r>
              <a:rPr lang="en-US" dirty="0"/>
              <a:t>.)</a:t>
            </a:r>
          </a:p>
        </p:txBody>
      </p:sp>
      <p:sp>
        <p:nvSpPr>
          <p:cNvPr id="3" name="Content Placeholder 2"/>
          <p:cNvSpPr>
            <a:spLocks noGrp="1"/>
          </p:cNvSpPr>
          <p:nvPr>
            <p:ph idx="1"/>
          </p:nvPr>
        </p:nvSpPr>
        <p:spPr/>
        <p:txBody>
          <a:bodyPr>
            <a:normAutofit/>
          </a:bodyPr>
          <a:lstStyle/>
          <a:p>
            <a:r>
              <a:rPr lang="en-US" sz="2400" dirty="0"/>
              <a:t>The Commission length is three years.</a:t>
            </a:r>
          </a:p>
          <a:p>
            <a:r>
              <a:rPr lang="en-US" sz="2400" dirty="0"/>
              <a:t>The Commission will issue at least three reports, two interim and one final.</a:t>
            </a:r>
          </a:p>
          <a:p>
            <a:r>
              <a:rPr lang="en-US" sz="2400" dirty="0"/>
              <a:t>The Commission can be extended upon recommendation of Congress.</a:t>
            </a:r>
          </a:p>
        </p:txBody>
      </p:sp>
    </p:spTree>
    <p:extLst>
      <p:ext uri="{BB962C8B-B14F-4D97-AF65-F5344CB8AC3E}">
        <p14:creationId xmlns:p14="http://schemas.microsoft.com/office/powerpoint/2010/main" val="88285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Bill content: Sec. 8</a:t>
            </a:r>
            <a:br>
              <a:rPr lang="en-US" dirty="0"/>
            </a:br>
            <a:r>
              <a:rPr lang="en-US" dirty="0"/>
              <a:t>Justice Department Review of disaster related settlement agreements</a:t>
            </a:r>
          </a:p>
        </p:txBody>
      </p:sp>
      <p:sp>
        <p:nvSpPr>
          <p:cNvPr id="3" name="Content Placeholder 2"/>
          <p:cNvSpPr>
            <a:spLocks noGrp="1"/>
          </p:cNvSpPr>
          <p:nvPr>
            <p:ph idx="1"/>
          </p:nvPr>
        </p:nvSpPr>
        <p:spPr/>
        <p:txBody>
          <a:bodyPr>
            <a:normAutofit/>
          </a:bodyPr>
          <a:lstStyle/>
          <a:p>
            <a:r>
              <a:rPr lang="en-US" sz="2400" dirty="0"/>
              <a:t>The U.S. Department of Justice will create an internal commission to review all settlement agreements related to disaster preparation, response, recovery, and mitigation between the years 2005 and 2018.</a:t>
            </a:r>
          </a:p>
          <a:p>
            <a:r>
              <a:rPr lang="en-US" sz="2400" dirty="0"/>
              <a:t>The report will be submitted to the authorizing committees of the Senate and House and shared with the public.</a:t>
            </a:r>
          </a:p>
        </p:txBody>
      </p:sp>
    </p:spTree>
    <p:extLst>
      <p:ext uri="{BB962C8B-B14F-4D97-AF65-F5344CB8AC3E}">
        <p14:creationId xmlns:p14="http://schemas.microsoft.com/office/powerpoint/2010/main" val="1990603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Bill Content: Sec. 9:</a:t>
            </a:r>
            <a:br>
              <a:rPr lang="en-US" dirty="0"/>
            </a:br>
            <a:r>
              <a:rPr lang="en-US" dirty="0"/>
              <a:t>gao report on past disasters</a:t>
            </a:r>
          </a:p>
        </p:txBody>
      </p:sp>
      <p:sp>
        <p:nvSpPr>
          <p:cNvPr id="3" name="Content Placeholder 2"/>
          <p:cNvSpPr>
            <a:spLocks noGrp="1"/>
          </p:cNvSpPr>
          <p:nvPr>
            <p:ph idx="1"/>
          </p:nvPr>
        </p:nvSpPr>
        <p:spPr/>
        <p:txBody>
          <a:bodyPr>
            <a:normAutofit/>
          </a:bodyPr>
          <a:lstStyle/>
          <a:p>
            <a:r>
              <a:rPr lang="en-US" sz="2400" dirty="0"/>
              <a:t>Request to the Government Accounting Office to review the use of Federal disaster funds related to people with disabilities and older adults.</a:t>
            </a:r>
          </a:p>
          <a:p>
            <a:r>
              <a:rPr lang="en-US" sz="2400" dirty="0"/>
              <a:t>The report will include a review of funds that followed the requirements of the ADA and the Rehab Act and funds that were spent that did not follow the requirements of those laws.</a:t>
            </a:r>
          </a:p>
          <a:p>
            <a:r>
              <a:rPr lang="en-US" sz="2400" dirty="0"/>
              <a:t>The report is due two years after passage of the law.</a:t>
            </a:r>
          </a:p>
        </p:txBody>
      </p:sp>
    </p:spTree>
    <p:extLst>
      <p:ext uri="{BB962C8B-B14F-4D97-AF65-F5344CB8AC3E}">
        <p14:creationId xmlns:p14="http://schemas.microsoft.com/office/powerpoint/2010/main" val="3495872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normAutofit/>
          </a:bodyPr>
          <a:lstStyle/>
          <a:p>
            <a:r>
              <a:rPr lang="en-US" sz="2400" dirty="0"/>
              <a:t>Finding co-sponsors for the bill.</a:t>
            </a:r>
          </a:p>
          <a:p>
            <a:r>
              <a:rPr lang="en-US" sz="2400" dirty="0" smtClean="0"/>
              <a:t>We are working to make the bill bi-partisan with strong </a:t>
            </a:r>
            <a:r>
              <a:rPr lang="en-US" sz="2400" dirty="0" smtClean="0"/>
              <a:t>representation from states often affected by disasters. </a:t>
            </a:r>
            <a:endParaRPr lang="en-US" sz="2400" dirty="0"/>
          </a:p>
          <a:p>
            <a:r>
              <a:rPr lang="en-US" sz="2400" dirty="0"/>
              <a:t>Securing letters of support from disability, aging, State, and local organizations.</a:t>
            </a:r>
          </a:p>
          <a:p>
            <a:r>
              <a:rPr lang="en-US" sz="2400" dirty="0"/>
              <a:t>Introduction of the bill the week of November 13.</a:t>
            </a:r>
          </a:p>
        </p:txBody>
      </p:sp>
    </p:spTree>
    <p:extLst>
      <p:ext uri="{BB962C8B-B14F-4D97-AF65-F5344CB8AC3E}">
        <p14:creationId xmlns:p14="http://schemas.microsoft.com/office/powerpoint/2010/main" val="3314259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(c</a:t>
            </a:r>
            <a:r>
              <a:rPr lang="en-US" cap="none" dirty="0"/>
              <a:t>ont</a:t>
            </a:r>
            <a:r>
              <a:rPr lang="en-US" dirty="0"/>
              <a:t>.)</a:t>
            </a:r>
          </a:p>
        </p:txBody>
      </p:sp>
      <p:sp>
        <p:nvSpPr>
          <p:cNvPr id="3" name="Content Placeholder 2"/>
          <p:cNvSpPr>
            <a:spLocks noGrp="1"/>
          </p:cNvSpPr>
          <p:nvPr>
            <p:ph idx="1"/>
          </p:nvPr>
        </p:nvSpPr>
        <p:spPr/>
        <p:txBody>
          <a:bodyPr>
            <a:normAutofit/>
          </a:bodyPr>
          <a:lstStyle/>
          <a:p>
            <a:r>
              <a:rPr lang="en-US" sz="2400" dirty="0"/>
              <a:t>Letters of support should be sent to Josh Dubensky (</a:t>
            </a:r>
            <a:r>
              <a:rPr lang="en-US" sz="2400" dirty="0">
                <a:hlinkClick r:id="rId2"/>
              </a:rPr>
              <a:t>josh_dubensky@aging.senate.gov</a:t>
            </a:r>
            <a:r>
              <a:rPr lang="en-US" sz="2400" dirty="0"/>
              <a:t>).</a:t>
            </a:r>
          </a:p>
          <a:p>
            <a:r>
              <a:rPr lang="en-US" sz="2400" dirty="0"/>
              <a:t>If interested in helping to secure co-sponsors, contact either Rachel Feldman (</a:t>
            </a:r>
            <a:r>
              <a:rPr lang="en-US" sz="2400" dirty="0">
                <a:hlinkClick r:id="rId3"/>
              </a:rPr>
              <a:t>Rachel_Feldman@casey.senate.gov</a:t>
            </a:r>
            <a:r>
              <a:rPr lang="en-US" sz="2400" dirty="0"/>
              <a:t>) or Michael Gamel-McCormick (</a:t>
            </a:r>
            <a:r>
              <a:rPr lang="en-US" sz="2400" dirty="0">
                <a:hlinkClick r:id="rId4"/>
              </a:rPr>
              <a:t>Michael_gamel-mccormick@aging.senate.gov</a:t>
            </a:r>
            <a:r>
              <a:rPr lang="en-US" sz="2400" dirty="0"/>
              <a:t>). </a:t>
            </a:r>
          </a:p>
          <a:p>
            <a:r>
              <a:rPr lang="en-US" sz="2400" dirty="0"/>
              <a:t>Further questions? Contact Michael.</a:t>
            </a:r>
          </a:p>
        </p:txBody>
      </p:sp>
    </p:spTree>
    <p:extLst>
      <p:ext uri="{BB962C8B-B14F-4D97-AF65-F5344CB8AC3E}">
        <p14:creationId xmlns:p14="http://schemas.microsoft.com/office/powerpoint/2010/main" val="90273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the bill</a:t>
            </a:r>
          </a:p>
        </p:txBody>
      </p:sp>
      <p:sp>
        <p:nvSpPr>
          <p:cNvPr id="3" name="Content Placeholder 2"/>
          <p:cNvSpPr>
            <a:spLocks noGrp="1"/>
          </p:cNvSpPr>
          <p:nvPr>
            <p:ph idx="1"/>
          </p:nvPr>
        </p:nvSpPr>
        <p:spPr/>
        <p:txBody>
          <a:bodyPr>
            <a:normAutofit lnSpcReduction="10000"/>
          </a:bodyPr>
          <a:lstStyle/>
          <a:p>
            <a:r>
              <a:rPr lang="en-US" sz="2400" dirty="0"/>
              <a:t>Of the 48 million people affected by Hurricanes and Wildfires in 2017, over 12 million were people with disabilities.</a:t>
            </a:r>
          </a:p>
          <a:p>
            <a:r>
              <a:rPr lang="en-US" sz="2400" dirty="0"/>
              <a:t>During and following disasters, people with disabilities are injured and die at a rate higher than the general population.</a:t>
            </a:r>
          </a:p>
          <a:p>
            <a:r>
              <a:rPr lang="en-US" sz="2400" dirty="0"/>
              <a:t>Households of people with disabilities are more likely to need assistance and less likely to evacuate in advance of </a:t>
            </a:r>
            <a:r>
              <a:rPr lang="en-US" sz="2400" dirty="0" smtClean="0"/>
              <a:t>disasters due to accessibility issues.</a:t>
            </a:r>
            <a:endParaRPr lang="en-US" sz="2400" dirty="0"/>
          </a:p>
        </p:txBody>
      </p:sp>
    </p:spTree>
    <p:extLst>
      <p:ext uri="{BB962C8B-B14F-4D97-AF65-F5344CB8AC3E}">
        <p14:creationId xmlns:p14="http://schemas.microsoft.com/office/powerpoint/2010/main" val="2309450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the bill (</a:t>
            </a:r>
            <a:r>
              <a:rPr lang="en-US" cap="none" dirty="0"/>
              <a:t>cont.)</a:t>
            </a:r>
            <a:endParaRPr lang="en-US" dirty="0"/>
          </a:p>
        </p:txBody>
      </p:sp>
      <p:sp>
        <p:nvSpPr>
          <p:cNvPr id="3" name="Content Placeholder 2"/>
          <p:cNvSpPr>
            <a:spLocks noGrp="1"/>
          </p:cNvSpPr>
          <p:nvPr>
            <p:ph idx="1"/>
          </p:nvPr>
        </p:nvSpPr>
        <p:spPr/>
        <p:txBody>
          <a:bodyPr>
            <a:normAutofit/>
          </a:bodyPr>
          <a:lstStyle/>
          <a:p>
            <a:r>
              <a:rPr lang="en-US" sz="2400" dirty="0"/>
              <a:t>Evacuation information, including orders, are not uniformly communicated in accessible media and languages.</a:t>
            </a:r>
          </a:p>
          <a:p>
            <a:r>
              <a:rPr lang="en-US" sz="2400" dirty="0"/>
              <a:t>During disasters, public shelters often do not have disability related accommodations, forcing people with disabilities to be segregated, sometimes apart from their families and natural supports.</a:t>
            </a:r>
          </a:p>
        </p:txBody>
      </p:sp>
    </p:spTree>
    <p:extLst>
      <p:ext uri="{BB962C8B-B14F-4D97-AF65-F5344CB8AC3E}">
        <p14:creationId xmlns:p14="http://schemas.microsoft.com/office/powerpoint/2010/main" val="191180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the bill (</a:t>
            </a:r>
            <a:r>
              <a:rPr lang="en-US" cap="none" dirty="0"/>
              <a:t>cont.)</a:t>
            </a:r>
            <a:endParaRPr lang="en-US" dirty="0"/>
          </a:p>
        </p:txBody>
      </p:sp>
      <p:sp>
        <p:nvSpPr>
          <p:cNvPr id="3" name="Content Placeholder 2"/>
          <p:cNvSpPr>
            <a:spLocks noGrp="1"/>
          </p:cNvSpPr>
          <p:nvPr>
            <p:ph idx="1"/>
          </p:nvPr>
        </p:nvSpPr>
        <p:spPr/>
        <p:txBody>
          <a:bodyPr>
            <a:normAutofit/>
          </a:bodyPr>
          <a:lstStyle/>
          <a:p>
            <a:r>
              <a:rPr lang="en-US" sz="2400" dirty="0"/>
              <a:t>Historically, disaster-related recommendations for people with disabilities have been aimed at caregivers and families members, not people with disabilities.</a:t>
            </a:r>
          </a:p>
          <a:p>
            <a:r>
              <a:rPr lang="en-US" sz="2400" dirty="0"/>
              <a:t>During and following disasters, people with disabilities are more at risk for loss of life, loss of independence, and violation of civil rights than the general population.</a:t>
            </a:r>
          </a:p>
        </p:txBody>
      </p:sp>
    </p:spTree>
    <p:extLst>
      <p:ext uri="{BB962C8B-B14F-4D97-AF65-F5344CB8AC3E}">
        <p14:creationId xmlns:p14="http://schemas.microsoft.com/office/powerpoint/2010/main" val="1956122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the Bill</a:t>
            </a:r>
          </a:p>
        </p:txBody>
      </p:sp>
      <p:sp>
        <p:nvSpPr>
          <p:cNvPr id="3" name="Content Placeholder 2"/>
          <p:cNvSpPr>
            <a:spLocks noGrp="1"/>
          </p:cNvSpPr>
          <p:nvPr>
            <p:ph idx="1"/>
          </p:nvPr>
        </p:nvSpPr>
        <p:spPr/>
        <p:txBody>
          <a:bodyPr>
            <a:normAutofit/>
          </a:bodyPr>
          <a:lstStyle/>
          <a:p>
            <a:r>
              <a:rPr lang="en-US" sz="2400" dirty="0"/>
              <a:t>To improve inclusion of people with disabilities in preparation for, response to, recovery from, and mitigation of disasters.</a:t>
            </a:r>
          </a:p>
          <a:p>
            <a:r>
              <a:rPr lang="en-US" sz="2400" dirty="0"/>
              <a:t>To protect the civil rights of people with disabilities during and following disasters.</a:t>
            </a:r>
          </a:p>
          <a:p>
            <a:r>
              <a:rPr lang="en-US" sz="2400" dirty="0"/>
              <a:t>To ensure the ADA, the Rehab Act, and other disability laws are followed during preparation for, response to, recovery from, and mitigation of disasters.</a:t>
            </a:r>
          </a:p>
        </p:txBody>
      </p:sp>
    </p:spTree>
    <p:extLst>
      <p:ext uri="{BB962C8B-B14F-4D97-AF65-F5344CB8AC3E}">
        <p14:creationId xmlns:p14="http://schemas.microsoft.com/office/powerpoint/2010/main" val="482229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the bill (</a:t>
            </a:r>
            <a:r>
              <a:rPr lang="en-US" cap="none" dirty="0"/>
              <a:t>cont.)</a:t>
            </a:r>
            <a:endParaRPr lang="en-US" dirty="0"/>
          </a:p>
        </p:txBody>
      </p:sp>
      <p:sp>
        <p:nvSpPr>
          <p:cNvPr id="3" name="Content Placeholder 2"/>
          <p:cNvSpPr>
            <a:spLocks noGrp="1"/>
          </p:cNvSpPr>
          <p:nvPr>
            <p:ph idx="1"/>
          </p:nvPr>
        </p:nvSpPr>
        <p:spPr/>
        <p:txBody>
          <a:bodyPr>
            <a:normAutofit/>
          </a:bodyPr>
          <a:lstStyle/>
          <a:p>
            <a:r>
              <a:rPr lang="en-US" sz="2400" dirty="0"/>
              <a:t>To improve the coordination among communities of people with disabilities and Federal, State, and local governments and VOADs and other non-governmental organizations in preparation for, response to, recovery from, and mitigation of disasters.</a:t>
            </a:r>
          </a:p>
          <a:p>
            <a:r>
              <a:rPr lang="en-US" sz="2400" dirty="0"/>
              <a:t>To improve the outcomes for people with disabilities who are disaster-affected.</a:t>
            </a:r>
          </a:p>
        </p:txBody>
      </p:sp>
    </p:spTree>
    <p:extLst>
      <p:ext uri="{BB962C8B-B14F-4D97-AF65-F5344CB8AC3E}">
        <p14:creationId xmlns:p14="http://schemas.microsoft.com/office/powerpoint/2010/main" val="3299172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Bill content (nine sections)</a:t>
            </a:r>
          </a:p>
        </p:txBody>
      </p:sp>
      <p:sp>
        <p:nvSpPr>
          <p:cNvPr id="3" name="Content Placeholder 2"/>
          <p:cNvSpPr>
            <a:spLocks noGrp="1"/>
          </p:cNvSpPr>
          <p:nvPr>
            <p:ph idx="1"/>
          </p:nvPr>
        </p:nvSpPr>
        <p:spPr/>
        <p:txBody>
          <a:bodyPr>
            <a:normAutofit/>
          </a:bodyPr>
          <a:lstStyle/>
          <a:p>
            <a:r>
              <a:rPr lang="en-US" sz="2400" dirty="0"/>
              <a:t>Sec. 1: Title</a:t>
            </a:r>
          </a:p>
          <a:p>
            <a:r>
              <a:rPr lang="en-US" sz="2400" dirty="0"/>
              <a:t>Sec. 2: Findings</a:t>
            </a:r>
          </a:p>
          <a:p>
            <a:r>
              <a:rPr lang="en-US" sz="2400" dirty="0"/>
              <a:t>Sec. 3: Purposes</a:t>
            </a:r>
          </a:p>
          <a:p>
            <a:r>
              <a:rPr lang="en-US" sz="2400" dirty="0"/>
              <a:t>Sec. 4 Definitions</a:t>
            </a:r>
          </a:p>
        </p:txBody>
      </p:sp>
    </p:spTree>
    <p:extLst>
      <p:ext uri="{BB962C8B-B14F-4D97-AF65-F5344CB8AC3E}">
        <p14:creationId xmlns:p14="http://schemas.microsoft.com/office/powerpoint/2010/main" val="2083735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Bill content: Sec. 5:</a:t>
            </a:r>
            <a:br>
              <a:rPr lang="en-US" dirty="0"/>
            </a:br>
            <a:r>
              <a:rPr lang="en-US" dirty="0"/>
              <a:t>Use of disaster funds</a:t>
            </a:r>
          </a:p>
        </p:txBody>
      </p:sp>
      <p:sp>
        <p:nvSpPr>
          <p:cNvPr id="3" name="Content Placeholder 2"/>
          <p:cNvSpPr>
            <a:spLocks noGrp="1"/>
          </p:cNvSpPr>
          <p:nvPr>
            <p:ph idx="1"/>
          </p:nvPr>
        </p:nvSpPr>
        <p:spPr>
          <a:xfrm>
            <a:off x="684211" y="685800"/>
            <a:ext cx="9340937" cy="3615267"/>
          </a:xfrm>
        </p:spPr>
        <p:txBody>
          <a:bodyPr>
            <a:noAutofit/>
          </a:bodyPr>
          <a:lstStyle/>
          <a:p>
            <a:r>
              <a:rPr lang="en-US" sz="2400" dirty="0"/>
              <a:t>Amends the Stafford Act by</a:t>
            </a:r>
          </a:p>
          <a:p>
            <a:pPr lvl="1"/>
            <a:r>
              <a:rPr lang="en-US" sz="2400" dirty="0"/>
              <a:t>Requiring Federal funds used by states and localities to be overseen by an advisory committee composed of people with disabilities.</a:t>
            </a:r>
          </a:p>
          <a:p>
            <a:pPr lvl="1"/>
            <a:r>
              <a:rPr lang="en-US" sz="2400" dirty="0"/>
              <a:t>Requiring use of Federal funds by governments and non-governmental entities to adhere to the requirements of the ADA, Rehab Act and other disability laws.</a:t>
            </a:r>
          </a:p>
          <a:p>
            <a:pPr lvl="1"/>
            <a:r>
              <a:rPr lang="en-US" sz="2400" dirty="0"/>
              <a:t>Requiring entities using Federal funds communicate their work and activities in accessible media and languages.</a:t>
            </a:r>
          </a:p>
        </p:txBody>
      </p:sp>
    </p:spTree>
    <p:extLst>
      <p:ext uri="{BB962C8B-B14F-4D97-AF65-F5344CB8AC3E}">
        <p14:creationId xmlns:p14="http://schemas.microsoft.com/office/powerpoint/2010/main" val="2587546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Bill content: Sec. 6:</a:t>
            </a:r>
            <a:br>
              <a:rPr lang="en-US" dirty="0"/>
            </a:br>
            <a:r>
              <a:rPr lang="en-US" dirty="0"/>
              <a:t>Creation of disaster centers</a:t>
            </a:r>
          </a:p>
        </p:txBody>
      </p:sp>
      <p:sp>
        <p:nvSpPr>
          <p:cNvPr id="3" name="Content Placeholder 2"/>
          <p:cNvSpPr>
            <a:spLocks noGrp="1"/>
          </p:cNvSpPr>
          <p:nvPr>
            <p:ph idx="1"/>
          </p:nvPr>
        </p:nvSpPr>
        <p:spPr>
          <a:xfrm>
            <a:off x="684211" y="685800"/>
            <a:ext cx="9939453" cy="3615267"/>
          </a:xfrm>
        </p:spPr>
        <p:txBody>
          <a:bodyPr>
            <a:normAutofit fontScale="92500" lnSpcReduction="20000"/>
          </a:bodyPr>
          <a:lstStyle/>
          <a:p>
            <a:r>
              <a:rPr lang="en-US" sz="2400" dirty="0"/>
              <a:t>Creation of 20 Training, Technical Assistance and Research Centers (two in each of the 10 HHS regions).</a:t>
            </a:r>
          </a:p>
          <a:p>
            <a:r>
              <a:rPr lang="en-US" sz="2400" dirty="0"/>
              <a:t>Charged with:</a:t>
            </a:r>
          </a:p>
          <a:p>
            <a:pPr lvl="1"/>
            <a:r>
              <a:rPr lang="en-US" sz="2600" dirty="0"/>
              <a:t>providing training and technical assistance to States and localities and to VOADs and other non-governmental entities on inclusive disaster strategies.</a:t>
            </a:r>
          </a:p>
          <a:p>
            <a:pPr lvl="1"/>
            <a:r>
              <a:rPr lang="en-US" sz="2600" dirty="0"/>
              <a:t>Conducting research and collecting data to inform Federal, State, and local governments and VOADs about the impact of disasters on people with disabilities and evidence-based inclusive disaster practices.</a:t>
            </a:r>
          </a:p>
        </p:txBody>
      </p:sp>
    </p:spTree>
    <p:extLst>
      <p:ext uri="{BB962C8B-B14F-4D97-AF65-F5344CB8AC3E}">
        <p14:creationId xmlns:p14="http://schemas.microsoft.com/office/powerpoint/2010/main" val="1396027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B97A841BA60D49BD3AE2DF660F5A96" ma:contentTypeVersion="2" ma:contentTypeDescription="Create a new document." ma:contentTypeScope="" ma:versionID="1f32dbf4b62bb338a05d136f13e41ba7">
  <xsd:schema xmlns:xsd="http://www.w3.org/2001/XMLSchema" xmlns:xs="http://www.w3.org/2001/XMLSchema" xmlns:p="http://schemas.microsoft.com/office/2006/metadata/properties" xmlns:ns2="53e00084-4b44-4c7f-91ad-695282f2cc53" targetNamespace="http://schemas.microsoft.com/office/2006/metadata/properties" ma:root="true" ma:fieldsID="61ae8d023380173bdc93df2d0571b3b4" ns2:_="">
    <xsd:import namespace="53e00084-4b44-4c7f-91ad-695282f2cc53"/>
    <xsd:element name="properties">
      <xsd:complexType>
        <xsd:sequence>
          <xsd:element name="documentManagement">
            <xsd:complexType>
              <xsd:all>
                <xsd:element ref="ns2:_dlc_DocId" minOccurs="0"/>
                <xsd:element ref="ns2:_dlc_DocIdUrl" minOccurs="0"/>
                <xsd:element ref="ns2:_dlc_DocIdPersistId" minOccurs="0"/>
                <xsd:element ref="ns2:Congress" minOccurs="0"/>
                <xsd:element ref="ns2:Archiv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e00084-4b44-4c7f-91ad-695282f2cc5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Congress" ma:index="11" nillable="true" ma:displayName="Congress" ma:format="Dropdown" ma:internalName="Congress">
      <xsd:simpleType>
        <xsd:restriction base="dms:Choice">
          <xsd:enumeration value="115th"/>
          <xsd:enumeration value="114th"/>
          <xsd:enumeration value="113th"/>
          <xsd:enumeration value="112th"/>
          <xsd:enumeration value="111th"/>
          <xsd:enumeration value="110th"/>
        </xsd:restriction>
      </xsd:simpleType>
    </xsd:element>
    <xsd:element name="Archive_x0020_Date" ma:index="12" nillable="true" ma:displayName="Archive Date" ma:format="DateOnly" ma:internalName="Archiv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ongress xmlns="53e00084-4b44-4c7f-91ad-695282f2cc53" xsi:nil="true"/>
    <Archive_x0020_Date xmlns="53e00084-4b44-4c7f-91ad-695282f2cc53" xsi:nil="true"/>
    <_dlc_DocId xmlns="53e00084-4b44-4c7f-91ad-695282f2cc53">FR3ZU2XPUTWJ-78-5289</_dlc_DocId>
    <_dlc_DocIdUrl xmlns="53e00084-4b44-4c7f-91ad-695282f2cc53">
      <Url>http://aging-wsh-sp01/Library/Democrat/Press/_layouts/DocIdRedir.aspx?ID=FR3ZU2XPUTWJ-78-5289</Url>
      <Description>FR3ZU2XPUTWJ-78-5289</Description>
    </_dlc_DocIdUrl>
  </documentManagement>
</p:properties>
</file>

<file path=customXml/itemProps1.xml><?xml version="1.0" encoding="utf-8"?>
<ds:datastoreItem xmlns:ds="http://schemas.openxmlformats.org/officeDocument/2006/customXml" ds:itemID="{58754E9E-32D7-48E2-948C-51117191BC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e00084-4b44-4c7f-91ad-695282f2cc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80932F-96B2-4117-96E2-F7B618DEA362}">
  <ds:schemaRefs>
    <ds:schemaRef ds:uri="http://schemas.microsoft.com/sharepoint/events"/>
  </ds:schemaRefs>
</ds:datastoreItem>
</file>

<file path=customXml/itemProps3.xml><?xml version="1.0" encoding="utf-8"?>
<ds:datastoreItem xmlns:ds="http://schemas.openxmlformats.org/officeDocument/2006/customXml" ds:itemID="{B399712A-00FF-4333-813A-7AA877754F24}">
  <ds:schemaRefs>
    <ds:schemaRef ds:uri="http://schemas.microsoft.com/sharepoint/v3/contenttype/forms"/>
  </ds:schemaRefs>
</ds:datastoreItem>
</file>

<file path=customXml/itemProps4.xml><?xml version="1.0" encoding="utf-8"?>
<ds:datastoreItem xmlns:ds="http://schemas.openxmlformats.org/officeDocument/2006/customXml" ds:itemID="{11F6AC12-9207-44F3-A430-48FCB2951A51}">
  <ds:schemaRefs>
    <ds:schemaRef ds:uri="http://purl.org/dc/elements/1.1/"/>
    <ds:schemaRef ds:uri="http://schemas.microsoft.com/office/2006/metadata/properties"/>
    <ds:schemaRef ds:uri="53e00084-4b44-4c7f-91ad-695282f2cc5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Slice</Template>
  <TotalTime>119</TotalTime>
  <Words>1002</Words>
  <Application>Microsoft Office PowerPoint</Application>
  <PresentationFormat>Widescreen</PresentationFormat>
  <Paragraphs>73</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Century Gothic</vt:lpstr>
      <vt:lpstr>Wingdings 3</vt:lpstr>
      <vt:lpstr>Slice</vt:lpstr>
      <vt:lpstr>The  READI for Disasters Act</vt:lpstr>
      <vt:lpstr>Reasons for the bill</vt:lpstr>
      <vt:lpstr>Reasons for the bill (cont.)</vt:lpstr>
      <vt:lpstr>Reasons for the bill (cont.)</vt:lpstr>
      <vt:lpstr>Goals of the Bill</vt:lpstr>
      <vt:lpstr>goals the bill (cont.)</vt:lpstr>
      <vt:lpstr>Bill content (nine sections)</vt:lpstr>
      <vt:lpstr>Bill content: Sec. 5: Use of disaster funds</vt:lpstr>
      <vt:lpstr>Bill content: Sec. 6: Creation of disaster centers</vt:lpstr>
      <vt:lpstr>Bill content: Sec. 6: Creation of disaster centers (cont.)</vt:lpstr>
      <vt:lpstr>Bill content: Sec. 6: Creation of disaster centers (cont.)</vt:lpstr>
      <vt:lpstr>Bill content: sec. 7: National Commission on Disability rights and disasters</vt:lpstr>
      <vt:lpstr>Bill content: sec. 7: National Commission on Disability rights and disasters (cont.)</vt:lpstr>
      <vt:lpstr>Bill content: sec. 7: National Commission on Disability rights and disasters (cont.)</vt:lpstr>
      <vt:lpstr>Bill content: Sec. 8 Justice Department Review of disaster related settlement agreements</vt:lpstr>
      <vt:lpstr>Bill Content: Sec. 9: gao report on past disasters</vt:lpstr>
      <vt:lpstr>Next steps</vt:lpstr>
      <vt:lpstr>Next steps (cont.)</vt:lpstr>
    </vt:vector>
  </TitlesOfParts>
  <Company>United States Senate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READI for Disasters Act</dc:title>
  <dc:creator>Gamel-McCormick, Michael (Aging)</dc:creator>
  <cp:lastModifiedBy>Gamel-McCormick, Michael (Aging)</cp:lastModifiedBy>
  <cp:revision>20</cp:revision>
  <dcterms:created xsi:type="dcterms:W3CDTF">2018-10-24T15:56:55Z</dcterms:created>
  <dcterms:modified xsi:type="dcterms:W3CDTF">2018-10-24T21:24:33Z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0x0101002DB97A841BA60D49BD3AE2DF660F5A96</vt:lpwstr>
  </property>
  <property fmtid="{D5CDD505-2E9C-101B-9397-08002B2CF9AE}" pid="3" name="_dlc_DocIdItemGuid">
    <vt:lpwstr>dc6295f4-3814-4474-a03e-53068be0cb49</vt:lpwstr>
  </property>
</Properties>
</file>